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</p:sldMasterIdLst>
  <p:sldIdLst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8110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89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73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44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378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823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33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05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1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957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61471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603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17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02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64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755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998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52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95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155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707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30919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541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71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652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142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7172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36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5088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6906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662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2816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212501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984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0443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4576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277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75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60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2598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3278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452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203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132505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005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1748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6921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1726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969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728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431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3849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98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052438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40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312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7941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651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923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743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373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8946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979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2593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116422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8956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858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782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5427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3281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8155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5657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322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8837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8249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871131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0404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620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1422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6046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0832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712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9764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757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2899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95465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253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3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4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47A8E5-E7EA-43FE-B3BC-8BFEDC2BDA4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2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904291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44D73-E810-4DB5-80E1-BFDB70E5A09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3945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22E89B-6A35-438B-8DBA-0E38CE469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446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2BF985-64BA-4CDB-974C-76A70180F37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7776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545CB2E-90F2-4B5A-99AC-91B0806C89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2611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3FBE90-F3DC-4A2D-872B-10D2C0D546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1259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06E8B8-C45F-49FD-B8F7-37B617AE708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05282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89667B-B84C-4A40-9B3C-67332F816CA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56755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DF0AED-213F-4281-8055-BFD6B1E299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48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5FB695-2D8D-4B8F-B138-4DF58961338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217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A2A471-956C-41B3-A9FD-8327D373ADB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0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5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5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22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55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50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70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3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40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BF9FD0-ADAC-46C9-A0AF-147D81ACF9F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666699"/>
                </a:solidFill>
              </a:endParaRPr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9999CC"/>
                </a:solidFill>
              </a:endParaRPr>
            </a:p>
          </p:txBody>
        </p:sp>
      </p:grpSp>
      <p:sp>
        <p:nvSpPr>
          <p:cNvPr id="2151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8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chemeClr val="bg2"/>
                </a:solidFill>
              </a:rPr>
              <a:t>ПРИНЦИПЫ СОЗДАНИЯ ПРОМЫШЛЕННЫХ ВВ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>
                <a:solidFill>
                  <a:srgbClr val="FF0000"/>
                </a:solidFill>
              </a:rPr>
              <a:t>Индивидуальные ВВ</a:t>
            </a:r>
            <a:r>
              <a:rPr lang="ru-RU" sz="2800"/>
              <a:t> - химические соединения (нитроглицерин, тротил, ТЭН, гексоген и т.п.) содержат в своем составе все элементы, необходимые для нормального протекания химической реакции взрыва.</a:t>
            </a:r>
          </a:p>
          <a:p>
            <a:pPr>
              <a:lnSpc>
                <a:spcPct val="90000"/>
              </a:lnSpc>
            </a:pPr>
            <a:r>
              <a:rPr lang="ru-RU" sz="2800">
                <a:solidFill>
                  <a:srgbClr val="FF0000"/>
                </a:solidFill>
              </a:rPr>
              <a:t>Смесевые ВВ</a:t>
            </a:r>
            <a:r>
              <a:rPr lang="ru-RU" sz="2800"/>
              <a:t> состоят из двух или нескольких компонентов, каждый из которых выполняет определенные задачи. В состав смесевых ВВ вводятся следующие компоненты:</a:t>
            </a:r>
          </a:p>
        </p:txBody>
      </p:sp>
    </p:spTree>
    <p:extLst>
      <p:ext uri="{BB962C8B-B14F-4D97-AF65-F5344CB8AC3E}">
        <p14:creationId xmlns:p14="http://schemas.microsoft.com/office/powerpoint/2010/main" val="288245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-1035050"/>
            <a:ext cx="8229600" cy="360362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3292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>
                <a:solidFill>
                  <a:srgbClr val="FF0000"/>
                </a:solidFill>
              </a:rPr>
              <a:t>Окислители</a:t>
            </a:r>
            <a:r>
              <a:rPr lang="ru-RU" sz="2400"/>
              <a:t> - вещества, содержащие избыточный кислород, идущий при взрыве на окисление горючих элементов. В качестве </a:t>
            </a:r>
            <a:r>
              <a:rPr lang="ru-RU" sz="2400">
                <a:solidFill>
                  <a:srgbClr val="FF0000"/>
                </a:solidFill>
              </a:rPr>
              <a:t>окислителя </a:t>
            </a:r>
            <a:r>
              <a:rPr lang="ru-RU" sz="2400"/>
              <a:t>применяют аммиачную селитру, калиевую, натриевую, перхлораты калия и аммония и т.д.</a:t>
            </a:r>
          </a:p>
          <a:p>
            <a:pPr>
              <a:lnSpc>
                <a:spcPct val="90000"/>
              </a:lnSpc>
            </a:pPr>
            <a:r>
              <a:rPr lang="ru-RU" sz="2400"/>
              <a:t> </a:t>
            </a:r>
            <a:r>
              <a:rPr lang="ru-RU" sz="2400">
                <a:solidFill>
                  <a:srgbClr val="FF0000"/>
                </a:solidFill>
              </a:rPr>
              <a:t>Горючие добавки</a:t>
            </a:r>
            <a:r>
              <a:rPr lang="ru-RU" sz="2400"/>
              <a:t> - твердые или жидкие вещества, богатые углеродом и водородом,- это древесная мука, соляровое масло или пудры (порошки) легкоокисляющихся металлов (алюминия, магния). </a:t>
            </a:r>
            <a:r>
              <a:rPr lang="ru-RU" sz="2400">
                <a:solidFill>
                  <a:srgbClr val="FF0000"/>
                </a:solidFill>
              </a:rPr>
              <a:t>Горючие добавки</a:t>
            </a:r>
            <a:r>
              <a:rPr lang="ru-RU" sz="2400"/>
              <a:t> вводятся в состав ВВ для увеличения количества тепла, выделяемого при взрыве. Роль </a:t>
            </a:r>
            <a:r>
              <a:rPr lang="ru-RU" sz="2400">
                <a:solidFill>
                  <a:srgbClr val="FF0000"/>
                </a:solidFill>
              </a:rPr>
              <a:t>горючих добавок</a:t>
            </a:r>
            <a:r>
              <a:rPr lang="ru-RU" sz="2400"/>
              <a:t> выполняют также взрывчатые компоненты (тротил, гексоген и т.д.), содержащие в своем составе недостаточное количество кислорода</a:t>
            </a:r>
          </a:p>
        </p:txBody>
      </p:sp>
    </p:spTree>
    <p:extLst>
      <p:ext uri="{BB962C8B-B14F-4D97-AF65-F5344CB8AC3E}">
        <p14:creationId xmlns:p14="http://schemas.microsoft.com/office/powerpoint/2010/main" val="13469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47713"/>
            <a:ext cx="8229600" cy="73025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689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/>
              <a:t>. При этом часть углерода, выделяемого при взрыве таких ВВ в виде окиси, в свободном состоянии или в виде горючих соединений, реагирует с избыточным кислородом окислителя, повышая теплоту и общую энергию взрыва.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	</a:t>
            </a:r>
            <a:r>
              <a:rPr lang="ru-RU" sz="2400">
                <a:solidFill>
                  <a:srgbClr val="FF0000"/>
                </a:solidFill>
              </a:rPr>
              <a:t>Сенсибилизаторы</a:t>
            </a:r>
            <a:r>
              <a:rPr lang="ru-RU" sz="2400"/>
              <a:t> - вещества, вводимые в состав ВВ для повышения его чувствительности к начальному импульсу и передаче детонации. </a:t>
            </a:r>
            <a:r>
              <a:rPr lang="ru-RU" sz="2400">
                <a:solidFill>
                  <a:srgbClr val="FF0000"/>
                </a:solidFill>
              </a:rPr>
              <a:t>Это</a:t>
            </a:r>
            <a:r>
              <a:rPr lang="ru-RU" sz="2400"/>
              <a:t>, </a:t>
            </a:r>
            <a:r>
              <a:rPr lang="ru-RU" sz="2400">
                <a:solidFill>
                  <a:srgbClr val="FF0000"/>
                </a:solidFill>
              </a:rPr>
              <a:t>как правило</a:t>
            </a:r>
            <a:r>
              <a:rPr lang="ru-RU" sz="2400"/>
              <a:t>, </a:t>
            </a:r>
            <a:r>
              <a:rPr lang="ru-RU" sz="2400">
                <a:solidFill>
                  <a:srgbClr val="FF0000"/>
                </a:solidFill>
              </a:rPr>
              <a:t>мощные ВВ</a:t>
            </a:r>
            <a:r>
              <a:rPr lang="ru-RU" sz="2400"/>
              <a:t> (тротил, гексоген, нитроглицерин), кото- рые в смеси с малочувствительными ВВ (аммиачная селитра и т.п.) и с невзрывчатыми веществами (соляровое масло, древесная или хлопковая мука) обеспечивают нормальную чувствительность такого смесевого ВВ к инициированию ее капсюлем-детонатором, электродетонатором или детонирующим шнуром и одновременно повышают энергетические характеристики этого смесевого ВВ.</a:t>
            </a:r>
          </a:p>
        </p:txBody>
      </p:sp>
    </p:spTree>
    <p:extLst>
      <p:ext uri="{BB962C8B-B14F-4D97-AF65-F5344CB8AC3E}">
        <p14:creationId xmlns:p14="http://schemas.microsoft.com/office/powerpoint/2010/main" val="285931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819150"/>
            <a:ext cx="8229600" cy="71437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238625"/>
          </a:xfrm>
        </p:spPr>
        <p:txBody>
          <a:bodyPr/>
          <a:lstStyle/>
          <a:p>
            <a:r>
              <a:rPr lang="ru-RU"/>
              <a:t>Роль </a:t>
            </a:r>
            <a:r>
              <a:rPr lang="ru-RU">
                <a:solidFill>
                  <a:srgbClr val="FF0000"/>
                </a:solidFill>
              </a:rPr>
              <a:t>сенсибилизатора в простейших ВВ</a:t>
            </a:r>
            <a:r>
              <a:rPr lang="ru-RU"/>
              <a:t> (динамоны, игданиты, гранулиты) могут выполнять (при определенном процентном содержании) и </a:t>
            </a:r>
            <a:r>
              <a:rPr lang="ru-RU">
                <a:solidFill>
                  <a:srgbClr val="33CC33"/>
                </a:solidFill>
              </a:rPr>
              <a:t>невзрывчатые горючие добавки</a:t>
            </a:r>
            <a:r>
              <a:rPr lang="ru-RU"/>
              <a:t>: соляровое масло, древесная мука, алюминиевая пудра.</a:t>
            </a:r>
          </a:p>
        </p:txBody>
      </p:sp>
    </p:spTree>
    <p:extLst>
      <p:ext uri="{BB962C8B-B14F-4D97-AF65-F5344CB8AC3E}">
        <p14:creationId xmlns:p14="http://schemas.microsoft.com/office/powerpoint/2010/main" val="13212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179513"/>
            <a:ext cx="8229600" cy="71438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4959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FF0000"/>
                </a:solidFill>
              </a:rPr>
              <a:t>Стабилизаторы </a:t>
            </a:r>
            <a:r>
              <a:rPr lang="ru-RU"/>
              <a:t>- вводятся в состав ВВ для повышения их химической и физической стойкости. В качестве </a:t>
            </a:r>
            <a:r>
              <a:rPr lang="ru-RU">
                <a:solidFill>
                  <a:srgbClr val="FF0000"/>
                </a:solidFill>
              </a:rPr>
              <a:t>стабилизатора</a:t>
            </a:r>
            <a:r>
              <a:rPr lang="ru-RU"/>
              <a:t> используют </a:t>
            </a:r>
            <a:r>
              <a:rPr lang="ru-RU">
                <a:solidFill>
                  <a:srgbClr val="33CC33"/>
                </a:solidFill>
              </a:rPr>
              <a:t>мел и соду</a:t>
            </a:r>
            <a:r>
              <a:rPr lang="ru-RU"/>
              <a:t> для поглощения остатков кислот в динамитах, </a:t>
            </a:r>
            <a:r>
              <a:rPr lang="ru-RU">
                <a:solidFill>
                  <a:srgbClr val="33CC33"/>
                </a:solidFill>
              </a:rPr>
              <a:t>древесную жмыховую и</a:t>
            </a:r>
            <a:r>
              <a:rPr lang="ru-RU"/>
              <a:t> </a:t>
            </a:r>
            <a:r>
              <a:rPr lang="ru-RU">
                <a:solidFill>
                  <a:srgbClr val="33CC33"/>
                </a:solidFill>
              </a:rPr>
              <a:t>хлопковую муку</a:t>
            </a:r>
            <a:r>
              <a:rPr lang="ru-RU"/>
              <a:t> для предотвращения слеживаемости в динамонах. Последние стабилизаторы также выполняют роль горючих добавок, повышают стабильность свойств ВВ.</a:t>
            </a:r>
          </a:p>
        </p:txBody>
      </p:sp>
    </p:spTree>
    <p:extLst>
      <p:ext uri="{BB962C8B-B14F-4D97-AF65-F5344CB8AC3E}">
        <p14:creationId xmlns:p14="http://schemas.microsoft.com/office/powerpoint/2010/main" val="170004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-603250"/>
            <a:ext cx="8229600" cy="71437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598987"/>
          </a:xfrm>
        </p:spPr>
        <p:txBody>
          <a:bodyPr/>
          <a:lstStyle/>
          <a:p>
            <a:r>
              <a:rPr lang="ru-RU"/>
              <a:t>Роль </a:t>
            </a:r>
            <a:r>
              <a:rPr lang="ru-RU">
                <a:solidFill>
                  <a:srgbClr val="FF0000"/>
                </a:solidFill>
              </a:rPr>
              <a:t>стабилизатора</a:t>
            </a:r>
            <a:r>
              <a:rPr lang="ru-RU"/>
              <a:t> в водоустойчивых граммонитах выполняет </a:t>
            </a:r>
            <a:r>
              <a:rPr lang="ru-RU">
                <a:solidFill>
                  <a:srgbClr val="33CC33"/>
                </a:solidFill>
              </a:rPr>
              <a:t>тротил,</a:t>
            </a:r>
            <a:r>
              <a:rPr lang="ru-RU"/>
              <a:t> напыленный на гранулы аммиачной селитры, а в водоустойчивых алюмосодержащих гранулитах - </a:t>
            </a:r>
            <a:r>
              <a:rPr lang="ru-RU">
                <a:solidFill>
                  <a:srgbClr val="33CC33"/>
                </a:solidFill>
              </a:rPr>
              <a:t>термоплавкий восковой состав, наносимый на поверхность</a:t>
            </a:r>
            <a:r>
              <a:rPr lang="ru-RU"/>
              <a:t> гранул селитры и закрепляющий на гранулах частицы алюминия.</a:t>
            </a:r>
          </a:p>
        </p:txBody>
      </p:sp>
    </p:spTree>
    <p:extLst>
      <p:ext uri="{BB962C8B-B14F-4D97-AF65-F5344CB8AC3E}">
        <p14:creationId xmlns:p14="http://schemas.microsoft.com/office/powerpoint/2010/main" val="138897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74688"/>
            <a:ext cx="8229600" cy="142875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8229600" cy="5246687"/>
          </a:xfrm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Флегматизаторы </a:t>
            </a:r>
            <a:r>
              <a:rPr lang="ru-RU"/>
              <a:t>- легкоплавкие вещества, масла, имеющие высокую теплоемкость и высокую температуру вспышки, обволакивающие частицы чувствительного ВВ и не вступающие с ним в реакцию. Введение </a:t>
            </a:r>
            <a:r>
              <a:rPr lang="ru-RU">
                <a:solidFill>
                  <a:srgbClr val="FF0000"/>
                </a:solidFill>
              </a:rPr>
              <a:t>флегматизаторов</a:t>
            </a:r>
            <a:r>
              <a:rPr lang="ru-RU"/>
              <a:t> снижает чувствительность ВВ и обеспечивает более безопасные условия его применения.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117203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03250"/>
            <a:ext cx="8229600" cy="71437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094162"/>
          </a:xfrm>
        </p:spPr>
        <p:txBody>
          <a:bodyPr/>
          <a:lstStyle/>
          <a:p>
            <a:r>
              <a:rPr lang="ru-RU"/>
              <a:t>В качестве </a:t>
            </a:r>
            <a:r>
              <a:rPr lang="ru-RU">
                <a:solidFill>
                  <a:srgbClr val="FF0000"/>
                </a:solidFill>
              </a:rPr>
              <a:t>флегматизатора </a:t>
            </a:r>
            <a:r>
              <a:rPr lang="ru-RU"/>
              <a:t>используют: вазелин, парафин, различные масла, тальк и т.д. Так, перед изготовлением промышленных ВВ </a:t>
            </a:r>
            <a:r>
              <a:rPr lang="ru-RU" i="1"/>
              <a:t>с </a:t>
            </a:r>
            <a:r>
              <a:rPr lang="ru-RU"/>
              <a:t>добавками гексогена его </a:t>
            </a:r>
            <a:r>
              <a:rPr lang="ru-RU">
                <a:solidFill>
                  <a:srgbClr val="FF0000"/>
                </a:solidFill>
              </a:rPr>
              <a:t>флегматизируют</a:t>
            </a:r>
            <a:r>
              <a:rPr lang="ru-RU"/>
              <a:t> добавлением 5% </a:t>
            </a:r>
            <a:r>
              <a:rPr lang="ru-RU">
                <a:solidFill>
                  <a:srgbClr val="33CC33"/>
                </a:solidFill>
              </a:rPr>
              <a:t>расплавленного парафина</a:t>
            </a:r>
            <a:r>
              <a:rPr lang="ru-R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999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-531813"/>
            <a:ext cx="8229600" cy="531813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4959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>
                <a:solidFill>
                  <a:srgbClr val="FF0000"/>
                </a:solidFill>
              </a:rPr>
              <a:t>Пламегасители</a:t>
            </a:r>
            <a:r>
              <a:rPr lang="ru-RU" sz="2400"/>
              <a:t> вводятся в состав только предохранительных ВВ </a:t>
            </a:r>
            <a:r>
              <a:rPr lang="ru-RU" sz="2400">
                <a:solidFill>
                  <a:srgbClr val="000099"/>
                </a:solidFill>
              </a:rPr>
              <a:t>для снижения температуры взрыва</a:t>
            </a:r>
            <a:r>
              <a:rPr lang="ru-RU" sz="2400"/>
              <a:t>, чем уменьшается вероятность воспламенения метана и угольной пыли в шахтах. В качестве пламегасителей применяют </a:t>
            </a:r>
            <a:r>
              <a:rPr lang="ru-RU" sz="2400">
                <a:solidFill>
                  <a:srgbClr val="33CC33"/>
                </a:solidFill>
              </a:rPr>
              <a:t>хлористый натрий, хлористый калий, хлористый аммоний и т.д</a:t>
            </a:r>
            <a:r>
              <a:rPr lang="ru-RU" sz="2400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</a:pPr>
            <a:r>
              <a:rPr lang="ru-RU" sz="2400">
                <a:solidFill>
                  <a:srgbClr val="FF0000"/>
                </a:solidFill>
              </a:rPr>
              <a:t>Пламегасители</a:t>
            </a:r>
            <a:r>
              <a:rPr lang="ru-RU" sz="2400"/>
              <a:t>, не участвуя в реакции при взрыве, </a:t>
            </a:r>
            <a:r>
              <a:rPr lang="ru-RU" sz="2400">
                <a:solidFill>
                  <a:srgbClr val="000099"/>
                </a:solidFill>
              </a:rPr>
              <a:t>поглощают часть тепла</a:t>
            </a:r>
            <a:r>
              <a:rPr lang="ru-RU" sz="2400"/>
              <a:t> на свое нагревание и испарение, за счет чего снижается температура газов взрыва. Кроме того, они играют роль отрицательных катализаторов (ингибиторов), которые </a:t>
            </a:r>
            <a:r>
              <a:rPr lang="ru-RU" sz="2400">
                <a:solidFill>
                  <a:schemeClr val="bg2"/>
                </a:solidFill>
              </a:rPr>
              <a:t>задерживают реакцию воспламенения метана</a:t>
            </a:r>
            <a:r>
              <a:rPr lang="ru-RU" sz="2400"/>
              <a:t> горячими газами взрыва.</a:t>
            </a:r>
          </a:p>
        </p:txBody>
      </p:sp>
    </p:spTree>
    <p:extLst>
      <p:ext uri="{BB962C8B-B14F-4D97-AF65-F5344CB8AC3E}">
        <p14:creationId xmlns:p14="http://schemas.microsoft.com/office/powerpoint/2010/main" val="21580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477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Пиксел</vt:lpstr>
      <vt:lpstr>1_Пиксел</vt:lpstr>
      <vt:lpstr>2_Пиксел</vt:lpstr>
      <vt:lpstr>3_Пиксел</vt:lpstr>
      <vt:lpstr>4_Пиксел</vt:lpstr>
      <vt:lpstr>5_Пиксел</vt:lpstr>
      <vt:lpstr>6_Пиксел</vt:lpstr>
      <vt:lpstr>7_Пиксел</vt:lpstr>
      <vt:lpstr>8_Пиксел</vt:lpstr>
      <vt:lpstr>ПРИНЦИПЫ СОЗДАНИЯ ПРОМЫШЛЕННЫХ ВВ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СОЗДАНИЯ ПРОМЫШЛЕННЫХ ВВ</dc:title>
  <dc:creator>Samsung</dc:creator>
  <cp:lastModifiedBy>Samsung</cp:lastModifiedBy>
  <cp:revision>1</cp:revision>
  <dcterms:created xsi:type="dcterms:W3CDTF">2016-10-25T07:17:43Z</dcterms:created>
  <dcterms:modified xsi:type="dcterms:W3CDTF">2016-10-25T07:22:22Z</dcterms:modified>
</cp:coreProperties>
</file>